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LdJR47++FqWryBtsCGpG0B/A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/>
    <p:restoredTop sz="94694"/>
  </p:normalViewPr>
  <p:slideViewPr>
    <p:cSldViewPr snapToGrid="0">
      <p:cViewPr varScale="1">
        <p:scale>
          <a:sx n="117" d="100"/>
          <a:sy n="117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4186959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5334000" y="762001"/>
            <a:ext cx="6021388" cy="5334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762001" y="2286000"/>
            <a:ext cx="380999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" y="1"/>
            <a:ext cx="12191999" cy="6857999"/>
          </a:xfrm>
          <a:custGeom>
            <a:avLst/>
            <a:gdLst/>
            <a:ahLst/>
            <a:cxnLst/>
            <a:rect l="l" t="t" r="r" b="b"/>
            <a:pathLst>
              <a:path w="12191999" h="6857999" extrusionOk="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529224"/>
            <a:ext cx="6305549" cy="6328777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136525"/>
            <a:ext cx="6130391" cy="672147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Una visió general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768350" y="2001795"/>
            <a:ext cx="4124926" cy="23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De la Formació del Professorat per a la Inclusió a Govined: Evolució d'un projecte</a:t>
            </a:r>
            <a:endParaRPr sz="320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t="29687"/>
          <a:stretch/>
        </p:blipFill>
        <p:spPr>
          <a:xfrm>
            <a:off x="6858000" y="2529076"/>
            <a:ext cx="4565650" cy="256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34">
            <a:extLst>
              <a:ext uri="{FF2B5EF4-FFF2-40B4-BE49-F238E27FC236}">
                <a16:creationId xmlns:a16="http://schemas.microsoft.com/office/drawing/2014/main" id="{36B76AA1-85ED-1A2C-FF78-3257857FF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7" name="Google Shape;267;p10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GovInEd: Actors i processos en l'educació inclusiva</a:t>
            </a:r>
            <a:endParaRPr/>
          </a:p>
        </p:txBody>
      </p:sp>
      <p:grpSp>
        <p:nvGrpSpPr>
          <p:cNvPr id="269" name="Google Shape;269;p10"/>
          <p:cNvGrpSpPr/>
          <p:nvPr/>
        </p:nvGrpSpPr>
        <p:grpSpPr>
          <a:xfrm>
            <a:off x="4572000" y="772282"/>
            <a:ext cx="6858000" cy="4561160"/>
            <a:chOff x="0" y="556"/>
            <a:chExt cx="6858000" cy="4561160"/>
          </a:xfrm>
        </p:grpSpPr>
        <p:sp>
          <p:nvSpPr>
            <p:cNvPr id="270" name="Google Shape;270;p10"/>
            <p:cNvSpPr/>
            <p:nvPr/>
          </p:nvSpPr>
          <p:spPr>
            <a:xfrm>
              <a:off x="0" y="556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394214" y="293774"/>
              <a:ext cx="716753" cy="7167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505182" y="556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1505182" y="556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Anàlisis de xarxes multinivell per identificar els actors rellevants i els seus rols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0" y="1629542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394214" y="1922760"/>
              <a:ext cx="716753" cy="7167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505182" y="1629542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1505182" y="1629542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Desenvolupament de currículums per a la formació inicial i continuada de professionals en l'àmbit de la governança de l'educació inclusiva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0" y="3258528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94214" y="3551745"/>
              <a:ext cx="716753" cy="7167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505182" y="3258528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1505182" y="3258528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Creació d'una plataforma d'aprenentatge electrònic basada en web per a l'intercanvi de bones pràctiques i per donar suport als actors en la implementació d'estratègies d'educació inclusiva.</a:t>
              </a:r>
              <a:endParaRPr/>
            </a:p>
          </p:txBody>
        </p:sp>
      </p:grpSp>
      <p:pic>
        <p:nvPicPr>
          <p:cNvPr id="282" name="Google Shape;282;p10" descr="Home - GovIn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9801" y="3296114"/>
            <a:ext cx="1480965" cy="138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9">
            <a:extLst>
              <a:ext uri="{FF2B5EF4-FFF2-40B4-BE49-F238E27FC236}">
                <a16:creationId xmlns:a16="http://schemas.microsoft.com/office/drawing/2014/main" id="{B02AA41D-5DA4-2C19-BDE6-0268708AE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373371" y="0"/>
            <a:ext cx="7017182" cy="6858000"/>
          </a:xfrm>
          <a:custGeom>
            <a:avLst/>
            <a:gdLst/>
            <a:ahLst/>
            <a:cxnLst/>
            <a:rect l="l" t="t" r="r" b="b"/>
            <a:pathLst>
              <a:path w="7017182" h="6858000" extrusionOk="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11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Visió per a GovInEd: Construir un futur educatiu inclusiu</a:t>
            </a:r>
          </a:p>
        </p:txBody>
      </p:sp>
      <p:sp>
        <p:nvSpPr>
          <p:cNvPr id="292" name="Google Shape;292;p11"/>
          <p:cNvSpPr/>
          <p:nvPr/>
        </p:nvSpPr>
        <p:spPr>
          <a:xfrm>
            <a:off x="10275486" y="4489505"/>
            <a:ext cx="1916515" cy="2396561"/>
          </a:xfrm>
          <a:custGeom>
            <a:avLst/>
            <a:gdLst/>
            <a:ahLst/>
            <a:cxnLst/>
            <a:rect l="l" t="t" r="r" b="b"/>
            <a:pathLst>
              <a:path w="1916515" h="2396561" extrusionOk="0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93" name="Google Shape;293;p11"/>
          <p:cNvGrpSpPr/>
          <p:nvPr/>
        </p:nvGrpSpPr>
        <p:grpSpPr>
          <a:xfrm>
            <a:off x="4716664" y="1524939"/>
            <a:ext cx="6483954" cy="4570121"/>
            <a:chOff x="144664" y="939"/>
            <a:chExt cx="6483954" cy="4570121"/>
          </a:xfrm>
        </p:grpSpPr>
        <p:sp>
          <p:nvSpPr>
            <p:cNvPr id="294" name="Google Shape;294;p11"/>
            <p:cNvSpPr/>
            <p:nvPr/>
          </p:nvSpPr>
          <p:spPr>
            <a:xfrm>
              <a:off x="3276637" y="1742445"/>
              <a:ext cx="1675990" cy="7976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693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515929" y="1742445"/>
              <a:ext cx="1760707" cy="703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6684"/>
                  </a:lnTo>
                  <a:lnTo>
                    <a:pt x="0" y="7668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2693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905372" y="939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210097" y="290428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GovInEd com a catalitzador per a una educació inclusiva sostenible mitjançant una governança efectiva a tots els nivells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44664" y="244628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449390" y="273577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Col·laboració entre universitats, responsables polítics, escoles i comunitats per promoure una cultura inclusiva</a:t>
              </a: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3581362" y="254006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886088" y="282955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Focus en el desenvolupament de models de bones pràctiques i la seva implementació mitjançant una investigació i avaluació contínues</a:t>
              </a:r>
            </a:p>
          </p:txBody>
        </p:sp>
      </p:grpSp>
      <p:pic>
        <p:nvPicPr>
          <p:cNvPr id="305" name="Google Shape;305;p11" descr="Hom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1666" y="4222805"/>
            <a:ext cx="1711682" cy="160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41">
            <a:extLst>
              <a:ext uri="{FF2B5EF4-FFF2-40B4-BE49-F238E27FC236}">
                <a16:creationId xmlns:a16="http://schemas.microsoft.com/office/drawing/2014/main" id="{01A9D050-F19F-EA53-2C52-20D185D01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9484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-762001" y="1524002"/>
            <a:ext cx="6096001" cy="4572000"/>
          </a:xfrm>
          <a:custGeom>
            <a:avLst/>
            <a:gdLst/>
            <a:ahLst/>
            <a:cxnLst/>
            <a:rect l="l" t="t" r="r" b="b"/>
            <a:pathLst>
              <a:path w="4228094" h="1137038" extrusionOk="0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370704"/>
            <a:ext cx="4485503" cy="648729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F1C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718750" y="2286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 al projecte TE4I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5715000" y="762000"/>
            <a:ext cx="5334000" cy="5334000"/>
            <a:chOff x="381000" y="0"/>
            <a:chExt cx="5334000" cy="5334000"/>
          </a:xfrm>
        </p:grpSpPr>
        <p:sp>
          <p:nvSpPr>
            <p:cNvPr id="109" name="Google Shape;109;p2"/>
            <p:cNvSpPr/>
            <p:nvPr/>
          </p:nvSpPr>
          <p:spPr>
            <a:xfrm>
              <a:off x="381000" y="0"/>
              <a:ext cx="5334000" cy="5334000"/>
            </a:xfrm>
            <a:prstGeom prst="diamond">
              <a:avLst/>
            </a:prstGeom>
            <a:solidFill>
              <a:srgbClr val="CDE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87730" y="50672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989280" y="60827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Breu introducció al projecte TE4I, que es va dur a terme entre 2009 i 2012.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28010" y="50672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229560" y="60827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25 països membres de l'Agència Europea per a l'Educació Especial i Inclusiva hi van participar.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87730" y="274700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989280" y="284855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Objectiu: Com es preparen tots els professors i professores per a la inclusió mitjançant la seva formació inicial?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128010" y="274700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229560" y="284855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Visió general dels objectius del projecte i la qüestió de quines competències necessiten els professors i professores per a una educació inclusiva.</a:t>
              </a:r>
              <a:endParaRPr/>
            </a:p>
          </p:txBody>
        </p:sp>
      </p:grpSp>
      <p:pic>
        <p:nvPicPr>
          <p:cNvPr id="2" name="Audio 14">
            <a:extLst>
              <a:ext uri="{FF2B5EF4-FFF2-40B4-BE49-F238E27FC236}">
                <a16:creationId xmlns:a16="http://schemas.microsoft.com/office/drawing/2014/main" id="{26045DB9-A868-4E62-470F-F38ECD923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" y="1"/>
            <a:ext cx="4939897" cy="3809999"/>
          </a:xfrm>
          <a:custGeom>
            <a:avLst/>
            <a:gdLst/>
            <a:ahLst/>
            <a:cxnLst/>
            <a:rect l="l" t="t" r="r" b="b"/>
            <a:pathLst>
              <a:path w="4939897" h="1934415" extrusionOk="0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model de competències per a professorat inclusiu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5290748" y="1247763"/>
            <a:ext cx="6139252" cy="4372200"/>
            <a:chOff x="0" y="476037"/>
            <a:chExt cx="6139252" cy="437220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476037"/>
              <a:ext cx="6139252" cy="1113840"/>
            </a:xfrm>
            <a:prstGeom prst="roundRect">
              <a:avLst>
                <a:gd name="adj" fmla="val 16667"/>
              </a:avLst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54373" y="530410"/>
              <a:ext cx="6030506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Els quatre valors centrals del model:</a:t>
              </a:r>
              <a:endParaRPr lang="en-US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1589877"/>
              <a:ext cx="6139252" cy="2144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0" y="1589877"/>
              <a:ext cx="6139252" cy="2144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900" tIns="35550" rIns="199125" bIns="35550" anchor="t" anchorCtr="0">
              <a:noAutofit/>
            </a:bodyPr>
            <a:lstStyle/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Valoració de la diversitat dels estudiants</a:t>
              </a:r>
            </a:p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Suport a tots els estudiants</a:t>
              </a:r>
            </a:p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Col·laborar amb altres</a:t>
              </a:r>
            </a:p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Desenvolupament professional personal continu</a:t>
              </a:r>
              <a:endParaRPr lang="en-US"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734397"/>
              <a:ext cx="6139252" cy="1113840"/>
            </a:xfrm>
            <a:prstGeom prst="roundRect">
              <a:avLst>
                <a:gd name="adj" fmla="val 16667"/>
              </a:avLst>
            </a:prstGeom>
            <a:solidFill>
              <a:srgbClr val="39B4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54373" y="3788770"/>
              <a:ext cx="6030506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Aquests valors formen la base per a les competències necessàries.</a:t>
              </a:r>
              <a:endParaRPr/>
            </a:p>
          </p:txBody>
        </p:sp>
      </p:grpSp>
      <p:pic>
        <p:nvPicPr>
          <p:cNvPr id="2" name="Audio 28">
            <a:extLst>
              <a:ext uri="{FF2B5EF4-FFF2-40B4-BE49-F238E27FC236}">
                <a16:creationId xmlns:a16="http://schemas.microsoft.com/office/drawing/2014/main" id="{C9E70B7E-35E2-BB18-4FBB-F17DACD0F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" y="1"/>
            <a:ext cx="4939897" cy="3809999"/>
          </a:xfrm>
          <a:custGeom>
            <a:avLst/>
            <a:gdLst/>
            <a:ahLst/>
            <a:cxnLst/>
            <a:rect l="l" t="t" r="r" b="b"/>
            <a:pathLst>
              <a:path w="4939897" h="1934415" extrusionOk="0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Valoració de la diversitat dels estudiants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5290748" y="772667"/>
            <a:ext cx="6139252" cy="5322391"/>
            <a:chOff x="0" y="941"/>
            <a:chExt cx="6139252" cy="5322391"/>
          </a:xfrm>
        </p:grpSpPr>
        <p:sp>
          <p:nvSpPr>
            <p:cNvPr id="146" name="Google Shape;146;p4"/>
            <p:cNvSpPr/>
            <p:nvPr/>
          </p:nvSpPr>
          <p:spPr>
            <a:xfrm>
              <a:off x="0" y="4007862"/>
              <a:ext cx="6139252" cy="1315470"/>
            </a:xfrm>
            <a:prstGeom prst="rect">
              <a:avLst/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4007862"/>
              <a:ext cx="6139252" cy="131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Actituds, coneixements i habilitats rellevants.</a:t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0" y="2004401"/>
              <a:ext cx="6139252" cy="202319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37B6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0" y="2004401"/>
              <a:ext cx="6139252" cy="710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Aspectes importants: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0" y="2714542"/>
              <a:ext cx="3069626" cy="604934"/>
            </a:xfrm>
            <a:prstGeom prst="rect">
              <a:avLst/>
            </a:prstGeom>
            <a:solidFill>
              <a:srgbClr val="CCE5DE">
                <a:alpha val="89803"/>
              </a:srgbClr>
            </a:solidFill>
            <a:ln w="12700" cap="flat" cmpd="sng">
              <a:solidFill>
                <a:srgbClr val="CCE5D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0" y="2714542"/>
              <a:ext cx="3069626" cy="60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lang="en-US" sz="1800" b="1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L'educació inclusiva com a reforma social</a:t>
              </a:r>
              <a:endParaRPr sz="18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69626" y="2714542"/>
              <a:ext cx="3069626" cy="604934"/>
            </a:xfrm>
            <a:prstGeom prst="rect">
              <a:avLst/>
            </a:prstGeom>
            <a:solidFill>
              <a:srgbClr val="CDE5D3">
                <a:alpha val="89803"/>
              </a:srgbClr>
            </a:solidFill>
            <a:ln w="12700" cap="flat" cmpd="sng">
              <a:solidFill>
                <a:srgbClr val="CDE5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3069626" y="2714542"/>
              <a:ext cx="3069626" cy="60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lang="en-US" sz="1800" b="1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La perspectiva dels professors respecte a la diversitat</a:t>
              </a:r>
              <a:endParaRPr sz="18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10800000">
              <a:off x="0" y="941"/>
              <a:ext cx="6139252" cy="202319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0" y="941"/>
              <a:ext cx="6139252" cy="1314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La diversitat com a recurs i enriquiment.</a:t>
              </a:r>
              <a:endParaRPr/>
            </a:p>
          </p:txBody>
        </p:sp>
      </p:grpSp>
      <p:pic>
        <p:nvPicPr>
          <p:cNvPr id="2" name="Audio 21">
            <a:extLst>
              <a:ext uri="{FF2B5EF4-FFF2-40B4-BE49-F238E27FC236}">
                <a16:creationId xmlns:a16="http://schemas.microsoft.com/office/drawing/2014/main" id="{0FE75996-08D6-749F-BBC3-DCACA363D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5"/>
          <p:cNvSpPr/>
          <p:nvPr/>
        </p:nvSpPr>
        <p:spPr>
          <a:xfrm rot="5400000">
            <a:off x="31865" y="-31864"/>
            <a:ext cx="4785362" cy="4849091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5"/>
          <p:cNvSpPr/>
          <p:nvPr/>
        </p:nvSpPr>
        <p:spPr>
          <a:xfrm rot="5400000">
            <a:off x="341352" y="-341351"/>
            <a:ext cx="4651297" cy="5334001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F1C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Suport a tots els estudiants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5334000" y="765254"/>
            <a:ext cx="6096000" cy="5327491"/>
            <a:chOff x="0" y="3254"/>
            <a:chExt cx="6096000" cy="5327491"/>
          </a:xfrm>
        </p:grpSpPr>
        <p:sp>
          <p:nvSpPr>
            <p:cNvPr id="166" name="Google Shape;166;p5"/>
            <p:cNvSpPr/>
            <p:nvPr/>
          </p:nvSpPr>
          <p:spPr>
            <a:xfrm>
              <a:off x="0" y="3254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2CB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60447" y="345736"/>
              <a:ext cx="837177" cy="8371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758071" y="3254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1758071" y="3254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Altes expectatives per a tots els estudiants.</a:t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0" y="1905929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37B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60447" y="2248411"/>
              <a:ext cx="837177" cy="8371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758071" y="1905929"/>
              <a:ext cx="2743200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758071" y="1905929"/>
              <a:ext cx="2743200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Aspectes importants:</a:t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01271" y="1905929"/>
              <a:ext cx="15930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4000500" y="1905929"/>
              <a:ext cx="2093781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Aprenentatge acadèmic, social i emocional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Enfocaments efectius d'ensenyament en classes heterogènies</a:t>
              </a:r>
              <a:endPara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3808605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60447" y="4151086"/>
              <a:ext cx="837177" cy="83717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758071" y="3808605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758071" y="3808605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Actituds, coneixements i habilitats rellevants.</a:t>
              </a:r>
              <a:endParaRPr/>
            </a:p>
          </p:txBody>
        </p:sp>
      </p:grpSp>
      <p:pic>
        <p:nvPicPr>
          <p:cNvPr id="2" name="Audio 11">
            <a:extLst>
              <a:ext uri="{FF2B5EF4-FFF2-40B4-BE49-F238E27FC236}">
                <a16:creationId xmlns:a16="http://schemas.microsoft.com/office/drawing/2014/main" id="{08DDFAFB-B074-5FD8-721C-CC87D66EA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6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Col·laboració amb altres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189" name="Google Shape;189;p6"/>
          <p:cNvGrpSpPr/>
          <p:nvPr/>
        </p:nvGrpSpPr>
        <p:grpSpPr>
          <a:xfrm>
            <a:off x="4575348" y="1238824"/>
            <a:ext cx="6851302" cy="3628076"/>
            <a:chOff x="3348" y="467098"/>
            <a:chExt cx="6851302" cy="3628076"/>
          </a:xfrm>
        </p:grpSpPr>
        <p:sp>
          <p:nvSpPr>
            <p:cNvPr id="190" name="Google Shape;190;p6"/>
            <p:cNvSpPr/>
            <p:nvPr/>
          </p:nvSpPr>
          <p:spPr>
            <a:xfrm>
              <a:off x="3117577" y="2281137"/>
              <a:ext cx="622845" cy="6695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28A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117577" y="1611577"/>
              <a:ext cx="622845" cy="6695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328A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348" y="467098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3348" y="467098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La importància del treball en equip.</a:t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348" y="1806217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3348" y="1806217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Aspectes importants: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740422" y="1136658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3740422" y="1136658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Col·laboració amb pares, famílies i altres professionals</a:t>
              </a:r>
              <a:endParaRPr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740422" y="2475776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3740422" y="2475776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La cooperació com a clau per a l'èxit educatiu</a:t>
              </a:r>
              <a:endParaRPr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348" y="3145335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3348" y="3145335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Actituds, coneixements i habilitats rellevants.</a:t>
              </a:r>
              <a:endParaRPr/>
            </a:p>
          </p:txBody>
        </p:sp>
      </p:grpSp>
      <p:pic>
        <p:nvPicPr>
          <p:cNvPr id="2" name="Audio 35">
            <a:extLst>
              <a:ext uri="{FF2B5EF4-FFF2-40B4-BE49-F238E27FC236}">
                <a16:creationId xmlns:a16="http://schemas.microsoft.com/office/drawing/2014/main" id="{ACA70BF2-FB09-B73B-3AD1-D337EC60D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7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Desenvolupament professional personal continu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211" name="Google Shape;211;p7"/>
          <p:cNvGrpSpPr/>
          <p:nvPr/>
        </p:nvGrpSpPr>
        <p:grpSpPr>
          <a:xfrm>
            <a:off x="4572000" y="807956"/>
            <a:ext cx="7023100" cy="4489813"/>
            <a:chOff x="0" y="36230"/>
            <a:chExt cx="7023100" cy="4489813"/>
          </a:xfrm>
        </p:grpSpPr>
        <p:sp>
          <p:nvSpPr>
            <p:cNvPr id="212" name="Google Shape;212;p7"/>
            <p:cNvSpPr/>
            <p:nvPr/>
          </p:nvSpPr>
          <p:spPr>
            <a:xfrm>
              <a:off x="0" y="36230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54298" y="90528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Aprenentatge permanent i reflexió.</a:t>
              </a:r>
              <a:endParaRPr lang="en-US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0" y="1229174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33B38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54298" y="1283472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Aspectes importants:</a:t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0" y="2341479"/>
              <a:ext cx="685800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2341479"/>
              <a:ext cx="702310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35550" rIns="199125" bIns="355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Professors i professores com a professionals reflexius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El desenvolupament professional com a procés continu</a:t>
              </a:r>
              <a:endPara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0" y="3413739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39B4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54298" y="3468037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Actituds, coneixements i habilitats rellevants.</a:t>
              </a:r>
              <a:endParaRPr/>
            </a:p>
          </p:txBody>
        </p:sp>
      </p:grpSp>
      <p:pic>
        <p:nvPicPr>
          <p:cNvPr id="2" name="Audio 17">
            <a:extLst>
              <a:ext uri="{FF2B5EF4-FFF2-40B4-BE49-F238E27FC236}">
                <a16:creationId xmlns:a16="http://schemas.microsoft.com/office/drawing/2014/main" id="{B3B33783-485D-888F-E69F-8452DD806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GovInEd: Extensió dels valors TE4I</a:t>
            </a:r>
            <a:endParaRPr lang="en-US"/>
          </a:p>
        </p:txBody>
      </p:sp>
      <p:grpSp>
        <p:nvGrpSpPr>
          <p:cNvPr id="227" name="Google Shape;227;p8"/>
          <p:cNvGrpSpPr/>
          <p:nvPr/>
        </p:nvGrpSpPr>
        <p:grpSpPr>
          <a:xfrm>
            <a:off x="762000" y="2286000"/>
            <a:ext cx="10667999" cy="3818082"/>
            <a:chOff x="0" y="0"/>
            <a:chExt cx="10667999" cy="3818082"/>
          </a:xfrm>
        </p:grpSpPr>
        <p:sp>
          <p:nvSpPr>
            <p:cNvPr id="228" name="Google Shape;228;p8"/>
            <p:cNvSpPr/>
            <p:nvPr/>
          </p:nvSpPr>
          <p:spPr>
            <a:xfrm>
              <a:off x="0" y="0"/>
              <a:ext cx="3818082" cy="381808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909041" y="0"/>
              <a:ext cx="8758958" cy="381808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1909041" y="0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00898" y="610893"/>
              <a:ext cx="3016285" cy="301628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909041" y="610893"/>
              <a:ext cx="8758958" cy="301628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1909041" y="610893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Ampliació dels valors: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Basant-se en TE4I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801797" y="1221786"/>
              <a:ext cx="2214488" cy="221448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1909041" y="1221786"/>
              <a:ext cx="8758958" cy="221448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8"/>
            <p:cNvSpPr txBox="1"/>
            <p:nvPr/>
          </p:nvSpPr>
          <p:spPr>
            <a:xfrm>
              <a:off x="1909041" y="1221786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Valoració: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Diversitat de tots els actors</a:t>
              </a: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202696" y="1832679"/>
              <a:ext cx="1412690" cy="141269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909041" y="1832679"/>
              <a:ext cx="8758958" cy="141269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8"/>
            <p:cNvSpPr txBox="1"/>
            <p:nvPr/>
          </p:nvSpPr>
          <p:spPr>
            <a:xfrm>
              <a:off x="1909041" y="1832679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Suport i col·laboració: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Estudiants, professors, pares, professionals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603594" y="2443573"/>
              <a:ext cx="610893" cy="61089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909041" y="2443573"/>
              <a:ext cx="8758958" cy="61089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1909041" y="2443573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Promoció del desenvolupament: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Personal i professional per a tothom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243" name="Google Shape;243;p8" descr="Hom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208" y="879093"/>
            <a:ext cx="987287" cy="92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6">
            <a:extLst>
              <a:ext uri="{FF2B5EF4-FFF2-40B4-BE49-F238E27FC236}">
                <a16:creationId xmlns:a16="http://schemas.microsoft.com/office/drawing/2014/main" id="{BEE65D7C-AF94-66E0-A88B-D0EEF5B59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-8" y="762007"/>
            <a:ext cx="5948806" cy="6095979"/>
          </a:xfrm>
          <a:custGeom>
            <a:avLst/>
            <a:gdLst/>
            <a:ahLst/>
            <a:cxnLst/>
            <a:rect l="l" t="t" r="r" b="b"/>
            <a:pathLst>
              <a:path w="5948806" h="6095979" extrusionOk="0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9"/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1" name="Google Shape;251;p9" descr="Educational Policy and Governanc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99" y="3124194"/>
            <a:ext cx="3810001" cy="213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9"/>
          <p:cNvGrpSpPr/>
          <p:nvPr/>
        </p:nvGrpSpPr>
        <p:grpSpPr>
          <a:xfrm>
            <a:off x="7314015" y="1983726"/>
            <a:ext cx="3132431" cy="4109750"/>
            <a:chOff x="983553" y="2524"/>
            <a:chExt cx="3132431" cy="4109750"/>
          </a:xfrm>
        </p:grpSpPr>
        <p:sp>
          <p:nvSpPr>
            <p:cNvPr id="253" name="Google Shape;253;p9"/>
            <p:cNvSpPr/>
            <p:nvPr/>
          </p:nvSpPr>
          <p:spPr>
            <a:xfrm>
              <a:off x="983553" y="2524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1610039" y="2524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GovInEd: Estratègies de governança multinivell per a canvis sistèmics.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983553" y="1430913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1610039" y="1430913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Integració d'universitats, responsables polítics, escoles i comunitats.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983553" y="2859302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1610039" y="2859302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Objectiu: Crear un entorn educatiu inclusiu.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858000" y="762000"/>
            <a:ext cx="4572000" cy="12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GovInEd: Desenvolupament continu</a:t>
            </a:r>
            <a:endParaRPr/>
          </a:p>
        </p:txBody>
      </p:sp>
      <p:pic>
        <p:nvPicPr>
          <p:cNvPr id="2" name="Audio 23">
            <a:extLst>
              <a:ext uri="{FF2B5EF4-FFF2-40B4-BE49-F238E27FC236}">
                <a16:creationId xmlns:a16="http://schemas.microsoft.com/office/drawing/2014/main" id="{A739B595-94DA-CFCB-B6DF-A1CE0EB0D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1D3326"/>
      </a:dk2>
      <a:lt2>
        <a:srgbClr val="E8E3E2"/>
      </a:lt2>
      <a:accent1>
        <a:srgbClr val="42AFCE"/>
      </a:accent1>
      <a:accent2>
        <a:srgbClr val="2EB49B"/>
      </a:accent2>
      <a:accent3>
        <a:srgbClr val="3AB66A"/>
      </a:accent3>
      <a:accent4>
        <a:srgbClr val="33BA2F"/>
      </a:accent4>
      <a:accent5>
        <a:srgbClr val="6EB239"/>
      </a:accent5>
      <a:accent6>
        <a:srgbClr val="99AB2B"/>
      </a:accent6>
      <a:hlink>
        <a:srgbClr val="BF5C3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500</Words>
  <Application>Microsoft Macintosh PowerPoint</Application>
  <PresentationFormat>Widescreen</PresentationFormat>
  <Paragraphs>56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</vt:lpstr>
      <vt:lpstr>Times New Roman</vt:lpstr>
      <vt:lpstr>PebbleVTI</vt:lpstr>
      <vt:lpstr>De la Formació del Professorat per a la Inclusió a Govined: Evolució d'un projecte</vt:lpstr>
      <vt:lpstr>Introducció al projecte TE4I</vt:lpstr>
      <vt:lpstr>El model de competències per a professorat inclusiu</vt:lpstr>
      <vt:lpstr>Valoració de la diversitat dels estudiants</vt:lpstr>
      <vt:lpstr>Suport a tots els estudiants</vt:lpstr>
      <vt:lpstr>Col·laboració amb altres</vt:lpstr>
      <vt:lpstr>Desenvolupament professional personal continu</vt:lpstr>
      <vt:lpstr>GovInEd: Extensió dels valors TE4I</vt:lpstr>
      <vt:lpstr>GovInEd: Desenvolupament continu</vt:lpstr>
      <vt:lpstr>GovInEd: Actors i processos en l'educació inclusiva</vt:lpstr>
      <vt:lpstr>Visió per a GovInEd: Construir un futur educatiu inclusiu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stefania torri</dc:creator>
  <cp:lastModifiedBy>Autenrieth, Nina</cp:lastModifiedBy>
  <cp:revision>10</cp:revision>
  <dcterms:created xsi:type="dcterms:W3CDTF">2024-08-12T06:33:27Z</dcterms:created>
  <dcterms:modified xsi:type="dcterms:W3CDTF">2024-11-24T18:01:52Z</dcterms:modified>
</cp:coreProperties>
</file>