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/>
    <p:restoredTop sz="91455"/>
  </p:normalViewPr>
  <p:slideViewPr>
    <p:cSldViewPr snapToGrid="0">
      <p:cViewPr varScale="1">
        <p:scale>
          <a:sx n="81" d="100"/>
          <a:sy n="81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5CE9-1519-BAF5-4443-36CD51819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7421" y="768626"/>
            <a:ext cx="8915399" cy="1596859"/>
          </a:xfrm>
        </p:spPr>
        <p:txBody>
          <a:bodyPr>
            <a:normAutofit fontScale="90000"/>
          </a:bodyPr>
          <a:lstStyle/>
          <a:p>
            <a:r>
              <a:rPr lang="en-IT" dirty="0"/>
              <a:t>Don Lorenzo Milani und die Schule von Barbiana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9DF05-A4A3-DC7E-C9DB-CF3E048EC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7420" y="2365485"/>
            <a:ext cx="8915399" cy="1126283"/>
          </a:xfrm>
        </p:spPr>
        <p:txBody>
          <a:bodyPr>
            <a:normAutofit/>
          </a:bodyPr>
          <a:lstStyle/>
          <a:p>
            <a:r>
              <a:rPr lang="en-IT" sz="2000" b="1" dirty="0"/>
              <a:t>Pionier der Bildungsreform in Italien</a:t>
            </a:r>
          </a:p>
        </p:txBody>
      </p:sp>
      <p:pic>
        <p:nvPicPr>
          <p:cNvPr id="1032" name="Picture 8" descr="Don Milani, maestro e profeta di una scuola dell'inclusione culturale e  sociale - Vatican News">
            <a:extLst>
              <a:ext uri="{FF2B5EF4-FFF2-40B4-BE49-F238E27FC236}">
                <a16:creationId xmlns:a16="http://schemas.microsoft.com/office/drawing/2014/main" id="{B1267B03-5F56-4E32-D198-AB797493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19" y="3484962"/>
            <a:ext cx="4210051" cy="23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90862AA5-AC70-FC19-7A24-C83BFCB73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0"/>
    </mc:Choice>
    <mc:Fallback xmlns="">
      <p:transition spd="slow" advTm="15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C045-0291-553E-28F5-6303AB8F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Wirkung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7471E-F2FF-C7CA-1752-83EE21B64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Don Lorenzo Milani und die Schule von </a:t>
            </a:r>
            <a:r>
              <a:rPr lang="en-GB" sz="2000" dirty="0" err="1"/>
              <a:t>Barbiana</a:t>
            </a:r>
            <a:r>
              <a:rPr lang="en-GB" sz="2000" dirty="0"/>
              <a:t> </a:t>
            </a:r>
            <a:r>
              <a:rPr lang="en-GB" sz="2000" dirty="0" err="1"/>
              <a:t>hatten</a:t>
            </a:r>
            <a:r>
              <a:rPr lang="en-GB" sz="2000" dirty="0"/>
              <a:t> </a:t>
            </a:r>
            <a:r>
              <a:rPr lang="en-GB" sz="2000" dirty="0" err="1"/>
              <a:t>einen</a:t>
            </a:r>
            <a:r>
              <a:rPr lang="en-GB" sz="2000" dirty="0"/>
              <a:t> </a:t>
            </a:r>
            <a:r>
              <a:rPr lang="en-GB" sz="2000" dirty="0" err="1"/>
              <a:t>bedeutenden</a:t>
            </a:r>
            <a:r>
              <a:rPr lang="en-GB" sz="2000" dirty="0"/>
              <a:t> </a:t>
            </a:r>
            <a:r>
              <a:rPr lang="en-GB" sz="2000" dirty="0" err="1"/>
              <a:t>Einfluss</a:t>
            </a:r>
            <a:r>
              <a:rPr lang="en-GB" sz="2000" dirty="0"/>
              <a:t> auf die </a:t>
            </a:r>
            <a:r>
              <a:rPr lang="en-GB" sz="2000" dirty="0" err="1"/>
              <a:t>Bildung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Ihre</a:t>
            </a:r>
            <a:r>
              <a:rPr lang="en-GB" sz="2000" dirty="0"/>
              <a:t> </a:t>
            </a:r>
            <a:r>
              <a:rPr lang="en-GB" sz="2000" dirty="0" err="1"/>
              <a:t>Betonung</a:t>
            </a:r>
            <a:r>
              <a:rPr lang="en-GB" sz="2000" dirty="0"/>
              <a:t> von </a:t>
            </a:r>
            <a:r>
              <a:rPr lang="en-GB" sz="2000" dirty="0" err="1"/>
              <a:t>Gleichheit</a:t>
            </a:r>
            <a:r>
              <a:rPr lang="en-GB" sz="2000" dirty="0"/>
              <a:t>, </a:t>
            </a:r>
            <a:r>
              <a:rPr lang="en-GB" sz="2000" dirty="0" err="1"/>
              <a:t>sozialer</a:t>
            </a:r>
            <a:r>
              <a:rPr lang="en-GB" sz="2000" dirty="0"/>
              <a:t> </a:t>
            </a:r>
            <a:r>
              <a:rPr lang="en-GB" sz="2000" dirty="0" err="1"/>
              <a:t>Gerechtigkeit</a:t>
            </a:r>
            <a:r>
              <a:rPr lang="en-GB" sz="2000" dirty="0"/>
              <a:t> und </a:t>
            </a:r>
            <a:r>
              <a:rPr lang="en-GB" sz="2000" dirty="0" err="1"/>
              <a:t>kritischem</a:t>
            </a:r>
            <a:r>
              <a:rPr lang="en-GB" sz="2000" dirty="0"/>
              <a:t> </a:t>
            </a:r>
            <a:r>
              <a:rPr lang="en-GB" sz="2000" dirty="0" err="1"/>
              <a:t>Denken</a:t>
            </a:r>
            <a:r>
              <a:rPr lang="en-GB" sz="2000" dirty="0"/>
              <a:t> </a:t>
            </a:r>
            <a:r>
              <a:rPr lang="en-GB" sz="2000" dirty="0" err="1"/>
              <a:t>beeinflusst</a:t>
            </a:r>
            <a:r>
              <a:rPr lang="en-GB" sz="2000" dirty="0"/>
              <a:t> </a:t>
            </a:r>
            <a:r>
              <a:rPr lang="en-GB" sz="2000" dirty="0" err="1"/>
              <a:t>weiterhin</a:t>
            </a:r>
            <a:r>
              <a:rPr lang="en-GB" sz="2000" dirty="0"/>
              <a:t> </a:t>
            </a:r>
            <a:r>
              <a:rPr lang="en-GB" sz="2000" dirty="0" err="1"/>
              <a:t>moderne</a:t>
            </a:r>
            <a:r>
              <a:rPr lang="en-GB" sz="2000" dirty="0"/>
              <a:t> </a:t>
            </a:r>
            <a:r>
              <a:rPr lang="en-GB" sz="2000" dirty="0" err="1"/>
              <a:t>Bildungspraktiken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Milanis</a:t>
            </a:r>
            <a:r>
              <a:rPr lang="en-GB" sz="2000" dirty="0"/>
              <a:t> </a:t>
            </a:r>
            <a:r>
              <a:rPr lang="en-GB" sz="2000" dirty="0" err="1"/>
              <a:t>Vermächtnis</a:t>
            </a:r>
            <a:r>
              <a:rPr lang="en-GB" sz="2000" dirty="0"/>
              <a:t> </a:t>
            </a:r>
            <a:r>
              <a:rPr lang="en-GB" sz="2000" dirty="0" err="1"/>
              <a:t>lebt</a:t>
            </a:r>
            <a:r>
              <a:rPr lang="en-GB" sz="2000" dirty="0"/>
              <a:t> in </a:t>
            </a:r>
            <a:r>
              <a:rPr lang="en-GB" sz="2000" dirty="0" err="1"/>
              <a:t>laufenden</a:t>
            </a:r>
            <a:r>
              <a:rPr lang="en-GB" sz="2000" dirty="0"/>
              <a:t> </a:t>
            </a:r>
            <a:r>
              <a:rPr lang="en-GB" sz="2000" dirty="0" err="1"/>
              <a:t>Diskussionen</a:t>
            </a:r>
            <a:r>
              <a:rPr lang="en-GB" sz="2000" dirty="0"/>
              <a:t> </a:t>
            </a:r>
            <a:r>
              <a:rPr lang="en-GB" sz="2000" dirty="0" err="1"/>
              <a:t>über</a:t>
            </a:r>
            <a:r>
              <a:rPr lang="en-GB" sz="2000" dirty="0"/>
              <a:t> </a:t>
            </a:r>
            <a:r>
              <a:rPr lang="en-GB" sz="2000" dirty="0" err="1"/>
              <a:t>Bildungsreform</a:t>
            </a:r>
            <a:r>
              <a:rPr lang="en-GB" sz="2000" dirty="0"/>
              <a:t> und </a:t>
            </a:r>
            <a:r>
              <a:rPr lang="en-GB" sz="2000" dirty="0" err="1"/>
              <a:t>Inklusivität</a:t>
            </a:r>
            <a:r>
              <a:rPr lang="en-GB" sz="2000" dirty="0"/>
              <a:t> </a:t>
            </a:r>
            <a:r>
              <a:rPr lang="en-GB" sz="2000" dirty="0" err="1"/>
              <a:t>weiter</a:t>
            </a:r>
            <a:r>
              <a:rPr lang="en-GB" sz="2000" dirty="0"/>
              <a:t>.</a:t>
            </a:r>
            <a:endParaRPr lang="en-IT" sz="2000" dirty="0"/>
          </a:p>
        </p:txBody>
      </p:sp>
      <p:pic>
        <p:nvPicPr>
          <p:cNvPr id="15" name="Audio 14">
            <a:extLst>
              <a:ext uri="{FF2B5EF4-FFF2-40B4-BE49-F238E27FC236}">
                <a16:creationId xmlns:a16="http://schemas.microsoft.com/office/drawing/2014/main" id="{0A459B32-7499-6758-8F3F-A8FD78A48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53"/>
    </mc:Choice>
    <mc:Fallback xmlns="">
      <p:transition spd="slow" advTm="35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6E44-6012-1564-6BD3-CA5FB96A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Einführung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0B19-D81E-0D9B-E4F3-8D027AD0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T" sz="2000" dirty="0"/>
          </a:p>
          <a:p>
            <a:r>
              <a:rPr lang="en-IT" sz="2000" dirty="0"/>
              <a:t>Don Lorenzo Milani (1923-1967) war ein italienischer Priester und Pädagoge.</a:t>
            </a:r>
          </a:p>
          <a:p>
            <a:r>
              <a:rPr lang="en-IT" sz="2000" dirty="0"/>
              <a:t>Gründete 1954 die Schule von Barbiana.</a:t>
            </a:r>
          </a:p>
          <a:p>
            <a:r>
              <a:rPr lang="en-IT" sz="2000" dirty="0"/>
              <a:t>Bekannt für seine innovative und inklusive Herangehenweise an Bildung.</a:t>
            </a:r>
          </a:p>
          <a:p>
            <a:r>
              <a:rPr lang="en-IT" sz="2000" dirty="0"/>
              <a:t>Setzte sich für die Rechte der Benachteiligten und betonte die Bedeutung von Bildung für alle.</a:t>
            </a:r>
          </a:p>
        </p:txBody>
      </p:sp>
      <p:pic>
        <p:nvPicPr>
          <p:cNvPr id="16" name="Audio 15">
            <a:extLst>
              <a:ext uri="{FF2B5EF4-FFF2-40B4-BE49-F238E27FC236}">
                <a16:creationId xmlns:a16="http://schemas.microsoft.com/office/drawing/2014/main" id="{539AAF9B-2979-C598-B0F3-A6666C2508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4"/>
    </mc:Choice>
    <mc:Fallback xmlns="">
      <p:transition spd="slow" advTm="21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905D-FCF8-F98D-3730-B16E8E17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Frühes Leben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3BD5A-DDA6-B117-6EE7-53442E809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T" sz="2000" dirty="0"/>
          </a:p>
          <a:p>
            <a:r>
              <a:rPr lang="en-IT" sz="2000" dirty="0"/>
              <a:t>Geboren 1923 in Florenz, Italien, in eine wohlhabende Familie.</a:t>
            </a:r>
          </a:p>
          <a:p>
            <a:r>
              <a:rPr lang="en-IT" sz="2000" dirty="0"/>
              <a:t>Verfolgte zunächst eine Karriere als Maler.</a:t>
            </a:r>
          </a:p>
          <a:p>
            <a:r>
              <a:rPr lang="en-IT" sz="2000" dirty="0"/>
              <a:t>Konvertierte zum Katholizismus und trat ins Priesterseminar ein.</a:t>
            </a:r>
          </a:p>
          <a:p>
            <a:r>
              <a:rPr lang="en-IT" sz="2000" dirty="0"/>
              <a:t>1947 zum Priester geweiht.</a:t>
            </a:r>
          </a:p>
        </p:txBody>
      </p:sp>
      <p:pic>
        <p:nvPicPr>
          <p:cNvPr id="12" name="Audio 11">
            <a:extLst>
              <a:ext uri="{FF2B5EF4-FFF2-40B4-BE49-F238E27FC236}">
                <a16:creationId xmlns:a16="http://schemas.microsoft.com/office/drawing/2014/main" id="{9C0C38D0-6A38-DDE7-E1DF-17F27B945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54"/>
    </mc:Choice>
    <mc:Fallback xmlns="">
      <p:transition spd="slow" advTm="20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220A-09AE-C809-5BE4-30CD60E6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Gründung der Schule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A60A-C14E-E3AA-0DFB-DF414FE29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T" sz="2000" dirty="0"/>
          </a:p>
          <a:p>
            <a:r>
              <a:rPr lang="en-IT" sz="2000" dirty="0"/>
              <a:t>1954 nach Barbiana, ein kleines und abgelegenes Dorf, verzetzt.</a:t>
            </a:r>
          </a:p>
          <a:p>
            <a:r>
              <a:rPr lang="en-IT" sz="2000" dirty="0"/>
              <a:t>Gründete dort eine Schule für die lokalen Kinder, die oft vom öffentlichen Bildungssystem vernachlässigt wurden.</a:t>
            </a:r>
          </a:p>
          <a:p>
            <a:r>
              <a:rPr lang="en-IT" sz="2000" dirty="0"/>
              <a:t>Fokus auf Bildung für arme und arbeitende Kinder. </a:t>
            </a:r>
          </a:p>
          <a:p>
            <a:endParaRPr lang="en-IT" dirty="0"/>
          </a:p>
        </p:txBody>
      </p:sp>
      <p:pic>
        <p:nvPicPr>
          <p:cNvPr id="16" name="Audio 15">
            <a:extLst>
              <a:ext uri="{FF2B5EF4-FFF2-40B4-BE49-F238E27FC236}">
                <a16:creationId xmlns:a16="http://schemas.microsoft.com/office/drawing/2014/main" id="{E1B597ED-9702-51E3-3B10-ECAE5B59F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99"/>
    </mc:Choice>
    <mc:Fallback xmlns="">
      <p:transition spd="slow" advTm="18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7748-679C-942A-9527-CB7BDB17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Bildungsideologie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D484-5319-1A36-2B00-CE610272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T" sz="2000" dirty="0"/>
          </a:p>
          <a:p>
            <a:r>
              <a:rPr lang="en-IT" sz="2000" dirty="0"/>
              <a:t>Betonung von Gleichheit und Inklusivität.</a:t>
            </a:r>
          </a:p>
          <a:p>
            <a:r>
              <a:rPr lang="en-IT" sz="2000" dirty="0"/>
              <a:t>Bildung als Werkzeug für soziale Gerechtigkeit.</a:t>
            </a:r>
          </a:p>
          <a:p>
            <a:r>
              <a:rPr lang="en-IT" sz="2000" dirty="0"/>
              <a:t>Relevanter Lernplan für das Leben der Schüler.</a:t>
            </a:r>
          </a:p>
          <a:p>
            <a:r>
              <a:rPr lang="en-IT" sz="2000" dirty="0"/>
              <a:t>Förderung von kritischem Denken und aktiver Teilnahme</a:t>
            </a:r>
          </a:p>
        </p:txBody>
      </p:sp>
      <p:pic>
        <p:nvPicPr>
          <p:cNvPr id="20" name="Audio 19">
            <a:extLst>
              <a:ext uri="{FF2B5EF4-FFF2-40B4-BE49-F238E27FC236}">
                <a16:creationId xmlns:a16="http://schemas.microsoft.com/office/drawing/2014/main" id="{8C8EBC28-F763-EE1F-9402-75364DF45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49"/>
    </mc:Choice>
    <mc:Fallback xmlns="">
      <p:transition spd="slow" advTm="18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053A-B98D-427A-0A19-D1169C29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/>
              <a:t>Lehrmethoden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377F0-C9AE-9EC9-CF8C-F435C2D98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T" sz="2000" dirty="0"/>
          </a:p>
          <a:p>
            <a:r>
              <a:rPr lang="en-IT" sz="2000" dirty="0"/>
              <a:t>Individuelle Anpassung des Unterrichts an die Bedürfnisse jedes Schülers.</a:t>
            </a:r>
          </a:p>
          <a:p>
            <a:r>
              <a:rPr lang="en-IT" sz="2000" dirty="0"/>
              <a:t>Lange Schulstunden, auch an Wochenenden und Feiertagen.</a:t>
            </a:r>
          </a:p>
          <a:p>
            <a:r>
              <a:rPr lang="en-IT" sz="2000" dirty="0"/>
              <a:t>Kollaboratives Lernen und Peer-Unterricht.</a:t>
            </a:r>
          </a:p>
          <a:p>
            <a:r>
              <a:rPr lang="en-IT" sz="2000" dirty="0"/>
              <a:t>Nutzung realer Probleme zur Vermittlung akademischer Fächer.</a:t>
            </a:r>
          </a:p>
        </p:txBody>
      </p:sp>
      <p:pic>
        <p:nvPicPr>
          <p:cNvPr id="20" name="Audio 19">
            <a:extLst>
              <a:ext uri="{FF2B5EF4-FFF2-40B4-BE49-F238E27FC236}">
                <a16:creationId xmlns:a16="http://schemas.microsoft.com/office/drawing/2014/main" id="{638F390B-E731-5665-4538-653DB096E4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56"/>
    </mc:Choice>
    <mc:Fallback xmlns="">
      <p:transition spd="slow" advTm="18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5C9B-984E-24E5-16BA-E6A483E8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Wichtige Werke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C44BA-1FBE-039B-D831-821839A9E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 dirty="0"/>
          </a:p>
          <a:p>
            <a:r>
              <a:rPr lang="en-IT" dirty="0"/>
              <a:t>”</a:t>
            </a:r>
            <a:r>
              <a:rPr lang="en-IT" sz="2000" dirty="0"/>
              <a:t>Briefe an eine Lehrerin” (1967) – Mit seinen Schülern geschrieben, kritisiert das italienische Bildungssystem und fordert Reformen. </a:t>
            </a:r>
          </a:p>
          <a:p>
            <a:r>
              <a:rPr lang="en-GB" sz="2000" dirty="0"/>
              <a:t>"</a:t>
            </a:r>
            <a:r>
              <a:rPr lang="en-GB" sz="2000" dirty="0" err="1"/>
              <a:t>Gehorsam</a:t>
            </a:r>
            <a:r>
              <a:rPr lang="en-GB" sz="2000" dirty="0"/>
              <a:t> </a:t>
            </a:r>
            <a:r>
              <a:rPr lang="en-GB" sz="2000" dirty="0" err="1"/>
              <a:t>ist</a:t>
            </a:r>
            <a:r>
              <a:rPr lang="en-GB" sz="2000" dirty="0"/>
              <a:t> </a:t>
            </a:r>
            <a:r>
              <a:rPr lang="en-GB" sz="2000" dirty="0" err="1"/>
              <a:t>keine</a:t>
            </a:r>
            <a:r>
              <a:rPr lang="en-GB" sz="2000" dirty="0"/>
              <a:t> Tugend </a:t>
            </a:r>
            <a:r>
              <a:rPr lang="en-GB" sz="2000" dirty="0" err="1"/>
              <a:t>mehr</a:t>
            </a:r>
            <a:r>
              <a:rPr lang="en-GB" sz="2000" dirty="0"/>
              <a:t>" – Eine </a:t>
            </a:r>
            <a:r>
              <a:rPr lang="en-GB" sz="2000" dirty="0" err="1"/>
              <a:t>Sammlung</a:t>
            </a:r>
            <a:r>
              <a:rPr lang="en-GB" sz="2000" dirty="0"/>
              <a:t> von </a:t>
            </a:r>
            <a:r>
              <a:rPr lang="en-GB" sz="2000" dirty="0" err="1"/>
              <a:t>Briefen</a:t>
            </a:r>
            <a:r>
              <a:rPr lang="en-GB" sz="2000" dirty="0"/>
              <a:t> und Essays </a:t>
            </a:r>
            <a:r>
              <a:rPr lang="en-GB" sz="2000" dirty="0" err="1"/>
              <a:t>zu</a:t>
            </a:r>
            <a:r>
              <a:rPr lang="en-GB" sz="2000" dirty="0"/>
              <a:t> </a:t>
            </a:r>
            <a:r>
              <a:rPr lang="en-GB" sz="2000" dirty="0" err="1"/>
              <a:t>verschiedenen</a:t>
            </a:r>
            <a:r>
              <a:rPr lang="en-GB" sz="2000" dirty="0"/>
              <a:t> </a:t>
            </a:r>
            <a:r>
              <a:rPr lang="en-GB" sz="2000" dirty="0" err="1"/>
              <a:t>sozialen</a:t>
            </a:r>
            <a:r>
              <a:rPr lang="en-GB" sz="2000" dirty="0"/>
              <a:t> </a:t>
            </a:r>
            <a:r>
              <a:rPr lang="en-GB" sz="2000" dirty="0" err="1"/>
              <a:t>Themen</a:t>
            </a:r>
            <a:r>
              <a:rPr lang="en-GB" sz="2000" dirty="0"/>
              <a:t>.</a:t>
            </a:r>
            <a:endParaRPr lang="en-IT" sz="2000" dirty="0"/>
          </a:p>
        </p:txBody>
      </p:sp>
      <p:pic>
        <p:nvPicPr>
          <p:cNvPr id="29" name="Audio 28">
            <a:extLst>
              <a:ext uri="{FF2B5EF4-FFF2-40B4-BE49-F238E27FC236}">
                <a16:creationId xmlns:a16="http://schemas.microsoft.com/office/drawing/2014/main" id="{9E4254EB-CF96-67D8-9E5E-7FDF7EA35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9"/>
    </mc:Choice>
    <mc:Fallback xmlns="">
      <p:transition spd="slow" advTm="21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3C5A-111E-46EE-B9C7-7EDB48A0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Einfluss und Vermächtnis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D971-4577-872E-F601-8592B877C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 err="1"/>
              <a:t>Inspirierte</a:t>
            </a:r>
            <a:r>
              <a:rPr lang="en-GB" sz="2000" dirty="0"/>
              <a:t> die </a:t>
            </a:r>
            <a:r>
              <a:rPr lang="en-GB" sz="2000" dirty="0" err="1"/>
              <a:t>moderne</a:t>
            </a:r>
            <a:r>
              <a:rPr lang="en-GB" sz="2000" dirty="0"/>
              <a:t> </a:t>
            </a:r>
            <a:r>
              <a:rPr lang="en-GB" sz="2000" dirty="0" err="1"/>
              <a:t>inklusive</a:t>
            </a:r>
            <a:r>
              <a:rPr lang="en-GB" sz="2000" dirty="0"/>
              <a:t> </a:t>
            </a:r>
            <a:r>
              <a:rPr lang="en-GB" sz="2000" dirty="0" err="1"/>
              <a:t>Bildungsbewegung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Erinnerung</a:t>
            </a:r>
            <a:r>
              <a:rPr lang="en-GB" sz="2000" dirty="0"/>
              <a:t> </a:t>
            </a:r>
            <a:r>
              <a:rPr lang="en-GB" sz="2000" dirty="0" err="1"/>
              <a:t>als</a:t>
            </a:r>
            <a:r>
              <a:rPr lang="en-GB" sz="2000" dirty="0"/>
              <a:t> </a:t>
            </a:r>
            <a:r>
              <a:rPr lang="en-GB" sz="2000" dirty="0" err="1"/>
              <a:t>Verfechter</a:t>
            </a:r>
            <a:r>
              <a:rPr lang="en-GB" sz="2000" dirty="0"/>
              <a:t> der Armen und </a:t>
            </a:r>
            <a:r>
              <a:rPr lang="en-GB" sz="2000" dirty="0" err="1"/>
              <a:t>Benachteiligten</a:t>
            </a:r>
            <a:r>
              <a:rPr lang="en-GB" sz="2000" dirty="0"/>
              <a:t>.</a:t>
            </a:r>
          </a:p>
          <a:p>
            <a:r>
              <a:rPr lang="en-GB" sz="2000" dirty="0"/>
              <a:t>Die </a:t>
            </a:r>
            <a:r>
              <a:rPr lang="en-GB" sz="2000" dirty="0" err="1"/>
              <a:t>Prinzipien</a:t>
            </a:r>
            <a:r>
              <a:rPr lang="en-GB" sz="2000" dirty="0"/>
              <a:t> der Schule von </a:t>
            </a:r>
            <a:r>
              <a:rPr lang="en-GB" sz="2000" dirty="0" err="1"/>
              <a:t>Barbiana</a:t>
            </a:r>
            <a:r>
              <a:rPr lang="en-GB" sz="2000" dirty="0"/>
              <a:t> </a:t>
            </a:r>
            <a:r>
              <a:rPr lang="en-GB" sz="2000" dirty="0" err="1"/>
              <a:t>inspirieren</a:t>
            </a:r>
            <a:r>
              <a:rPr lang="en-GB" sz="2000" dirty="0"/>
              <a:t> </a:t>
            </a:r>
            <a:r>
              <a:rPr lang="en-GB" sz="2000" dirty="0" err="1"/>
              <a:t>weiterhin</a:t>
            </a:r>
            <a:r>
              <a:rPr lang="en-GB" sz="2000" dirty="0"/>
              <a:t> </a:t>
            </a:r>
            <a:r>
              <a:rPr lang="en-GB" sz="2000" dirty="0" err="1"/>
              <a:t>Pädagogen</a:t>
            </a:r>
            <a:r>
              <a:rPr lang="en-GB" sz="2000" dirty="0"/>
              <a:t>.</a:t>
            </a:r>
            <a:endParaRPr lang="en-IT" sz="2000" dirty="0"/>
          </a:p>
        </p:txBody>
      </p:sp>
      <p:pic>
        <p:nvPicPr>
          <p:cNvPr id="13" name="Audio 12">
            <a:extLst>
              <a:ext uri="{FF2B5EF4-FFF2-40B4-BE49-F238E27FC236}">
                <a16:creationId xmlns:a16="http://schemas.microsoft.com/office/drawing/2014/main" id="{C4CEEA4E-A867-3410-45FA-99B32CB18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10"/>
    </mc:Choice>
    <mc:Fallback xmlns="">
      <p:transition spd="slow" advTm="17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08C7-699F-280B-C443-282C7E65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Kritik und Kontroversen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D4F0-C292-D580-18A8-72CF04B6A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 err="1"/>
              <a:t>Konfrontation</a:t>
            </a:r>
            <a:r>
              <a:rPr lang="en-GB" sz="2000" dirty="0"/>
              <a:t> </a:t>
            </a:r>
            <a:r>
              <a:rPr lang="en-GB" sz="2000" dirty="0" err="1"/>
              <a:t>mit</a:t>
            </a:r>
            <a:r>
              <a:rPr lang="en-GB" sz="2000" dirty="0"/>
              <a:t> </a:t>
            </a:r>
            <a:r>
              <a:rPr lang="en-GB" sz="2000" dirty="0" err="1"/>
              <a:t>Widerstand</a:t>
            </a:r>
            <a:r>
              <a:rPr lang="en-GB" sz="2000" dirty="0"/>
              <a:t> von </a:t>
            </a:r>
            <a:r>
              <a:rPr lang="en-GB" sz="2000" dirty="0" err="1"/>
              <a:t>Kirche</a:t>
            </a:r>
            <a:r>
              <a:rPr lang="en-GB" sz="2000" dirty="0"/>
              <a:t> und </a:t>
            </a:r>
            <a:r>
              <a:rPr lang="en-GB" sz="2000" dirty="0" err="1"/>
              <a:t>Regierungsbehörden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Kritik</a:t>
            </a:r>
            <a:r>
              <a:rPr lang="en-GB" sz="2000" dirty="0"/>
              <a:t> an </a:t>
            </a:r>
            <a:r>
              <a:rPr lang="en-GB" sz="2000" dirty="0" err="1"/>
              <a:t>seinen</a:t>
            </a:r>
            <a:r>
              <a:rPr lang="en-GB" sz="2000" dirty="0"/>
              <a:t> </a:t>
            </a:r>
            <a:r>
              <a:rPr lang="en-GB" sz="2000" dirty="0" err="1"/>
              <a:t>unkonventionellen</a:t>
            </a:r>
            <a:r>
              <a:rPr lang="en-GB" sz="2000" dirty="0"/>
              <a:t> </a:t>
            </a:r>
            <a:r>
              <a:rPr lang="en-GB" sz="2000" dirty="0" err="1"/>
              <a:t>Methoden</a:t>
            </a:r>
            <a:r>
              <a:rPr lang="en-GB" sz="2000" dirty="0"/>
              <a:t> und </a:t>
            </a:r>
            <a:r>
              <a:rPr lang="en-GB" sz="2000" dirty="0" err="1"/>
              <a:t>offenen</a:t>
            </a:r>
            <a:r>
              <a:rPr lang="en-GB" sz="2000" dirty="0"/>
              <a:t> </a:t>
            </a:r>
            <a:r>
              <a:rPr lang="en-GB" sz="2000" dirty="0" err="1"/>
              <a:t>Ansichten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Trotz</a:t>
            </a:r>
            <a:r>
              <a:rPr lang="en-GB" sz="2000" dirty="0"/>
              <a:t> </a:t>
            </a:r>
            <a:r>
              <a:rPr lang="en-GB" sz="2000" dirty="0" err="1"/>
              <a:t>Kontroversen</a:t>
            </a:r>
            <a:r>
              <a:rPr lang="en-GB" sz="2000" dirty="0"/>
              <a:t> </a:t>
            </a:r>
            <a:r>
              <a:rPr lang="en-GB" sz="2000" dirty="0" err="1"/>
              <a:t>bleibt</a:t>
            </a:r>
            <a:r>
              <a:rPr lang="en-GB" sz="2000" dirty="0"/>
              <a:t> seine Arbeit </a:t>
            </a:r>
            <a:r>
              <a:rPr lang="en-GB" sz="2000" dirty="0" err="1"/>
              <a:t>hoch</a:t>
            </a:r>
            <a:r>
              <a:rPr lang="en-GB" sz="2000" dirty="0"/>
              <a:t> </a:t>
            </a:r>
            <a:r>
              <a:rPr lang="en-GB" sz="2000" dirty="0" err="1"/>
              <a:t>angesehen</a:t>
            </a:r>
            <a:r>
              <a:rPr lang="en-GB" sz="2000" dirty="0"/>
              <a:t>.</a:t>
            </a:r>
            <a:endParaRPr lang="en-IT" sz="2000" dirty="0"/>
          </a:p>
        </p:txBody>
      </p:sp>
      <p:pic>
        <p:nvPicPr>
          <p:cNvPr id="29" name="Audio 28">
            <a:extLst>
              <a:ext uri="{FF2B5EF4-FFF2-40B4-BE49-F238E27FC236}">
                <a16:creationId xmlns:a16="http://schemas.microsoft.com/office/drawing/2014/main" id="{FE538354-F922-E35A-7086-4AD038E57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5"/>
    </mc:Choice>
    <mc:Fallback xmlns="">
      <p:transition spd="slow" advTm="18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341</Words>
  <Application>Microsoft Macintosh PowerPoint</Application>
  <PresentationFormat>Widescreen</PresentationFormat>
  <Paragraphs>50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Don Lorenzo Milani und die Schule von Barbiana</vt:lpstr>
      <vt:lpstr>Einführung</vt:lpstr>
      <vt:lpstr>Frühes Leben</vt:lpstr>
      <vt:lpstr>Gründung der Schule</vt:lpstr>
      <vt:lpstr>Bildungsideologie</vt:lpstr>
      <vt:lpstr>Lehrmethoden</vt:lpstr>
      <vt:lpstr>Wichtige Werke</vt:lpstr>
      <vt:lpstr>Einfluss und Vermächtnis</vt:lpstr>
      <vt:lpstr>Kritik und Kontroversen</vt:lpstr>
      <vt:lpstr>Wirkung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Lorenzo Milani und die Schule von Barbiana</dc:title>
  <dc:creator>stefania torri</dc:creator>
  <cp:lastModifiedBy>Autenrieth, Nina</cp:lastModifiedBy>
  <cp:revision>4</cp:revision>
  <dcterms:created xsi:type="dcterms:W3CDTF">2024-07-22T06:57:07Z</dcterms:created>
  <dcterms:modified xsi:type="dcterms:W3CDTF">2024-11-21T19:49:27Z</dcterms:modified>
</cp:coreProperties>
</file>