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LdJR47++FqWryBtsCGpG0B/A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16" d="100"/>
          <a:sy n="116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4186959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5334000" y="762001"/>
            <a:ext cx="6021388" cy="5334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762001" y="2286000"/>
            <a:ext cx="380999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" y="1"/>
            <a:ext cx="12191999" cy="6857999"/>
          </a:xfrm>
          <a:custGeom>
            <a:avLst/>
            <a:gdLst/>
            <a:ahLst/>
            <a:cxnLst/>
            <a:rect l="l" t="t" r="r" b="b"/>
            <a:pathLst>
              <a:path w="12191999" h="6857999" extrusionOk="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529224"/>
            <a:ext cx="6305549" cy="6328777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136525"/>
            <a:ext cx="6130391" cy="672147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An overview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768350" y="2001795"/>
            <a:ext cx="4124926" cy="232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From Teacher Education for Inclusion to Govined: evolution of a project</a:t>
            </a:r>
            <a:endParaRPr sz="320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t="29687"/>
          <a:stretch/>
        </p:blipFill>
        <p:spPr>
          <a:xfrm>
            <a:off x="6858000" y="2529076"/>
            <a:ext cx="4565650" cy="256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34">
            <a:extLst>
              <a:ext uri="{FF2B5EF4-FFF2-40B4-BE49-F238E27FC236}">
                <a16:creationId xmlns:a16="http://schemas.microsoft.com/office/drawing/2014/main" id="{5048994F-DC18-8ACF-C7A6-ACF03F50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7" name="Google Shape;267;p10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GovInEd: Actors and processes in inclusive education</a:t>
            </a:r>
            <a:endParaRPr/>
          </a:p>
        </p:txBody>
      </p:sp>
      <p:grpSp>
        <p:nvGrpSpPr>
          <p:cNvPr id="269" name="Google Shape;269;p10"/>
          <p:cNvGrpSpPr/>
          <p:nvPr/>
        </p:nvGrpSpPr>
        <p:grpSpPr>
          <a:xfrm>
            <a:off x="4572000" y="772282"/>
            <a:ext cx="6858000" cy="4561160"/>
            <a:chOff x="0" y="556"/>
            <a:chExt cx="6858000" cy="4561160"/>
          </a:xfrm>
        </p:grpSpPr>
        <p:sp>
          <p:nvSpPr>
            <p:cNvPr id="270" name="Google Shape;270;p10"/>
            <p:cNvSpPr/>
            <p:nvPr/>
          </p:nvSpPr>
          <p:spPr>
            <a:xfrm>
              <a:off x="0" y="556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394214" y="293774"/>
              <a:ext cx="716753" cy="7167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505182" y="556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1505182" y="556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Multilevel network analyses to identify relevant players and their roles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0" y="1629542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394214" y="1922760"/>
              <a:ext cx="716753" cy="7167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505182" y="1629542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1505182" y="1629542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Development of curricula for the training and further education of specialists in the field of governance of inclusive education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0" y="3258528"/>
              <a:ext cx="6858000" cy="1303188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94214" y="3551745"/>
              <a:ext cx="716753" cy="7167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505182" y="3258528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1505182" y="3258528"/>
              <a:ext cx="5352817" cy="130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900" tIns="137900" rIns="137900" bIns="137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Creation of a web-based e-learning platform to share best practice and support stakeholders in implementing inclusive education strategies.</a:t>
              </a:r>
              <a:endParaRPr/>
            </a:p>
          </p:txBody>
        </p:sp>
      </p:grpSp>
      <p:pic>
        <p:nvPicPr>
          <p:cNvPr id="282" name="Google Shape;282;p10" descr="Home - GovIn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9801" y="3296114"/>
            <a:ext cx="1480965" cy="138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9">
            <a:extLst>
              <a:ext uri="{FF2B5EF4-FFF2-40B4-BE49-F238E27FC236}">
                <a16:creationId xmlns:a16="http://schemas.microsoft.com/office/drawing/2014/main" id="{6EB5438E-56B0-22F1-B2FA-5EF52921D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373371" y="0"/>
            <a:ext cx="7017182" cy="6858000"/>
          </a:xfrm>
          <a:custGeom>
            <a:avLst/>
            <a:gdLst/>
            <a:ahLst/>
            <a:cxnLst/>
            <a:rect l="l" t="t" r="r" b="b"/>
            <a:pathLst>
              <a:path w="7017182" h="6858000" extrusionOk="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11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Vision for GovInEd: Shaping an inclusive educational future</a:t>
            </a:r>
            <a:endParaRPr sz="2800" b="1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10275486" y="4489505"/>
            <a:ext cx="1916515" cy="2396561"/>
          </a:xfrm>
          <a:custGeom>
            <a:avLst/>
            <a:gdLst/>
            <a:ahLst/>
            <a:cxnLst/>
            <a:rect l="l" t="t" r="r" b="b"/>
            <a:pathLst>
              <a:path w="1916515" h="2396561" extrusionOk="0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93" name="Google Shape;293;p11"/>
          <p:cNvGrpSpPr/>
          <p:nvPr/>
        </p:nvGrpSpPr>
        <p:grpSpPr>
          <a:xfrm>
            <a:off x="4716664" y="1524939"/>
            <a:ext cx="6483954" cy="4570121"/>
            <a:chOff x="144664" y="939"/>
            <a:chExt cx="6483954" cy="4570121"/>
          </a:xfrm>
        </p:grpSpPr>
        <p:sp>
          <p:nvSpPr>
            <p:cNvPr id="294" name="Google Shape;294;p11"/>
            <p:cNvSpPr/>
            <p:nvPr/>
          </p:nvSpPr>
          <p:spPr>
            <a:xfrm>
              <a:off x="3276637" y="1742445"/>
              <a:ext cx="1675990" cy="7976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693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515929" y="1742445"/>
              <a:ext cx="1760707" cy="703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6684"/>
                  </a:lnTo>
                  <a:lnTo>
                    <a:pt x="0" y="7668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2693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905372" y="939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210097" y="290428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2261103" y="333342"/>
              <a:ext cx="2640516" cy="163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GovInEd as a catalyst for sustainable inclusive education through effective governance at all levels</a:t>
              </a:r>
              <a:endParaRPr sz="16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44664" y="244628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449390" y="273577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 txBox="1"/>
            <p:nvPr/>
          </p:nvSpPr>
          <p:spPr>
            <a:xfrm>
              <a:off x="500397" y="2786781"/>
              <a:ext cx="2640516" cy="163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lang="en-US" sz="16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Collaboration between universities, policy makers, schools and communities to promote an inclusive culture.</a:t>
              </a:r>
              <a:endParaRPr sz="16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3581362" y="254006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886088" y="2829554"/>
              <a:ext cx="2742530" cy="17415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32BA2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3937095" y="2880561"/>
              <a:ext cx="2640516" cy="163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-US" sz="160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Focus on the development of best practice models and their implementation through continuous research and evaluation.</a:t>
              </a:r>
              <a:endParaRPr sz="16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305" name="Google Shape;305;p11" descr="Hom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1666" y="4222805"/>
            <a:ext cx="1711682" cy="160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41">
            <a:extLst>
              <a:ext uri="{FF2B5EF4-FFF2-40B4-BE49-F238E27FC236}">
                <a16:creationId xmlns:a16="http://schemas.microsoft.com/office/drawing/2014/main" id="{FF2E45E2-6165-E810-2E9A-5E1B45DC13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-762001" y="1524002"/>
            <a:ext cx="6096001" cy="4572000"/>
          </a:xfrm>
          <a:custGeom>
            <a:avLst/>
            <a:gdLst/>
            <a:ahLst/>
            <a:cxnLst/>
            <a:rect l="l" t="t" r="r" b="b"/>
            <a:pathLst>
              <a:path w="4228094" h="1137038" extrusionOk="0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370704"/>
            <a:ext cx="4485503" cy="648729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F1C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718750" y="2286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Introduction to the TE4I project</a:t>
            </a:r>
            <a:b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5715000" y="762000"/>
            <a:ext cx="5334000" cy="5334000"/>
            <a:chOff x="381000" y="0"/>
            <a:chExt cx="5334000" cy="5334000"/>
          </a:xfrm>
        </p:grpSpPr>
        <p:sp>
          <p:nvSpPr>
            <p:cNvPr id="109" name="Google Shape;109;p2"/>
            <p:cNvSpPr/>
            <p:nvPr/>
          </p:nvSpPr>
          <p:spPr>
            <a:xfrm>
              <a:off x="381000" y="0"/>
              <a:ext cx="5334000" cy="5334000"/>
            </a:xfrm>
            <a:prstGeom prst="diamond">
              <a:avLst/>
            </a:prstGeom>
            <a:solidFill>
              <a:srgbClr val="CDE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87730" y="50672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989280" y="60827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Brief introduction to the TE4I project, which was carried out between 2009 and 2012.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28010" y="50672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229560" y="60827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25 member countries of the European Agency for Special Needs and Inclusive Education took part.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87730" y="274700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989280" y="284855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Aim: How are all teachers prepared for inclusion through their initial training?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128010" y="2747009"/>
              <a:ext cx="2080260" cy="20802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229560" y="2848559"/>
              <a:ext cx="1877160" cy="187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Overview of the project objectives and the question of what skills teachers need for inclusive education.</a:t>
              </a:r>
              <a:endParaRPr/>
            </a:p>
          </p:txBody>
        </p:sp>
      </p:grpSp>
      <p:pic>
        <p:nvPicPr>
          <p:cNvPr id="2" name="Audio 14">
            <a:extLst>
              <a:ext uri="{FF2B5EF4-FFF2-40B4-BE49-F238E27FC236}">
                <a16:creationId xmlns:a16="http://schemas.microsoft.com/office/drawing/2014/main" id="{696FEA8D-1CFD-CDDB-4D68-08EAB7A99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" y="1"/>
            <a:ext cx="4939897" cy="3809999"/>
          </a:xfrm>
          <a:custGeom>
            <a:avLst/>
            <a:gdLst/>
            <a:ahLst/>
            <a:cxnLst/>
            <a:rect l="l" t="t" r="r" b="b"/>
            <a:pathLst>
              <a:path w="4939897" h="1934415" extrusionOk="0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The competency model for inclusive </a:t>
            </a: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</a:t>
            </a: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5290748" y="1247763"/>
            <a:ext cx="6139252" cy="4372200"/>
            <a:chOff x="0" y="476037"/>
            <a:chExt cx="6139252" cy="437220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476037"/>
              <a:ext cx="6139252" cy="1113840"/>
            </a:xfrm>
            <a:prstGeom prst="roundRect">
              <a:avLst>
                <a:gd name="adj" fmla="val 16667"/>
              </a:avLst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54373" y="530410"/>
              <a:ext cx="6030506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The four core values of the model: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1589877"/>
              <a:ext cx="6139252" cy="2144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0" y="1589877"/>
              <a:ext cx="6139252" cy="2144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900" tIns="35550" rIns="199125" bIns="355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Valuing the diversity of learners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Support for all learners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Working together with others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Continuous personal professional development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734397"/>
              <a:ext cx="6139252" cy="1113840"/>
            </a:xfrm>
            <a:prstGeom prst="roundRect">
              <a:avLst>
                <a:gd name="adj" fmla="val 16667"/>
              </a:avLst>
            </a:prstGeom>
            <a:solidFill>
              <a:srgbClr val="39B4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54373" y="3788770"/>
              <a:ext cx="6030506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These values form the basis for the necessary competences.</a:t>
              </a:r>
              <a:endParaRPr/>
            </a:p>
          </p:txBody>
        </p:sp>
      </p:grpSp>
      <p:pic>
        <p:nvPicPr>
          <p:cNvPr id="2" name="Audio 28">
            <a:extLst>
              <a:ext uri="{FF2B5EF4-FFF2-40B4-BE49-F238E27FC236}">
                <a16:creationId xmlns:a16="http://schemas.microsoft.com/office/drawing/2014/main" id="{45D1EFE8-811E-E92E-1D41-548362F12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" y="1"/>
            <a:ext cx="4939897" cy="3809999"/>
          </a:xfrm>
          <a:custGeom>
            <a:avLst/>
            <a:gdLst/>
            <a:ahLst/>
            <a:cxnLst/>
            <a:rect l="l" t="t" r="r" b="b"/>
            <a:pathLst>
              <a:path w="4939897" h="1934415" extrusionOk="0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Valuing the diversity of </a:t>
            </a: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5290748" y="772667"/>
            <a:ext cx="6139252" cy="5322391"/>
            <a:chOff x="0" y="941"/>
            <a:chExt cx="6139252" cy="5322391"/>
          </a:xfrm>
        </p:grpSpPr>
        <p:sp>
          <p:nvSpPr>
            <p:cNvPr id="146" name="Google Shape;146;p4"/>
            <p:cNvSpPr/>
            <p:nvPr/>
          </p:nvSpPr>
          <p:spPr>
            <a:xfrm>
              <a:off x="0" y="4007862"/>
              <a:ext cx="6139252" cy="1315470"/>
            </a:xfrm>
            <a:prstGeom prst="rect">
              <a:avLst/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4007862"/>
              <a:ext cx="6139252" cy="131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Relevant attitudes, knowledge and skills.</a:t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0" y="2004401"/>
              <a:ext cx="6139252" cy="202319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37B6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0" y="2004401"/>
              <a:ext cx="6139252" cy="710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Important aspects: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0" y="2714542"/>
              <a:ext cx="3069626" cy="604934"/>
            </a:xfrm>
            <a:prstGeom prst="rect">
              <a:avLst/>
            </a:prstGeom>
            <a:solidFill>
              <a:srgbClr val="CCE5DE">
                <a:alpha val="89803"/>
              </a:srgbClr>
            </a:solidFill>
            <a:ln w="12700" cap="flat" cmpd="sng">
              <a:solidFill>
                <a:srgbClr val="CCE5D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0" y="2714542"/>
              <a:ext cx="3069626" cy="60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lang="en-US" sz="1800" b="1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Inclusive education as a social reform</a:t>
              </a:r>
              <a:endParaRPr sz="18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69626" y="2714542"/>
              <a:ext cx="3069626" cy="604934"/>
            </a:xfrm>
            <a:prstGeom prst="rect">
              <a:avLst/>
            </a:prstGeom>
            <a:solidFill>
              <a:srgbClr val="CDE5D3">
                <a:alpha val="89803"/>
              </a:srgbClr>
            </a:solidFill>
            <a:ln w="12700" cap="flat" cmpd="sng">
              <a:solidFill>
                <a:srgbClr val="CDE5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3069626" y="2714542"/>
              <a:ext cx="3069626" cy="60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lang="en-US" sz="1800" b="1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Teachers' views on diversity</a:t>
              </a:r>
              <a:endParaRPr sz="18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10800000">
              <a:off x="0" y="941"/>
              <a:ext cx="6139252" cy="202319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32BA2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0" y="941"/>
              <a:ext cx="6139252" cy="1314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Diversity as a resource and enrichment.</a:t>
              </a:r>
              <a:endParaRPr/>
            </a:p>
          </p:txBody>
        </p:sp>
      </p:grpSp>
      <p:pic>
        <p:nvPicPr>
          <p:cNvPr id="2" name="Audio 21">
            <a:extLst>
              <a:ext uri="{FF2B5EF4-FFF2-40B4-BE49-F238E27FC236}">
                <a16:creationId xmlns:a16="http://schemas.microsoft.com/office/drawing/2014/main" id="{3ED9B54E-1743-102B-2927-E62AAF36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5"/>
          <p:cNvSpPr/>
          <p:nvPr/>
        </p:nvSpPr>
        <p:spPr>
          <a:xfrm rot="5400000">
            <a:off x="31865" y="-31864"/>
            <a:ext cx="4785362" cy="4849091"/>
          </a:xfrm>
          <a:custGeom>
            <a:avLst/>
            <a:gdLst/>
            <a:ahLst/>
            <a:cxnLst/>
            <a:rect l="l" t="t" r="r" b="b"/>
            <a:pathLst>
              <a:path w="4212773" h="6498740" extrusionOk="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5"/>
          <p:cNvSpPr/>
          <p:nvPr/>
        </p:nvSpPr>
        <p:spPr>
          <a:xfrm rot="5400000">
            <a:off x="341352" y="-341351"/>
            <a:ext cx="4651297" cy="5334001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F1C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Support for all </a:t>
            </a: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5334000" y="765254"/>
            <a:ext cx="6096000" cy="5327491"/>
            <a:chOff x="0" y="3254"/>
            <a:chExt cx="6096000" cy="5327491"/>
          </a:xfrm>
        </p:grpSpPr>
        <p:sp>
          <p:nvSpPr>
            <p:cNvPr id="166" name="Google Shape;166;p5"/>
            <p:cNvSpPr/>
            <p:nvPr/>
          </p:nvSpPr>
          <p:spPr>
            <a:xfrm>
              <a:off x="0" y="3254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2CB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60447" y="345736"/>
              <a:ext cx="837177" cy="8371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758071" y="3254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1758071" y="3254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High expectations of all learners.</a:t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0" y="1905929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37B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60447" y="2248411"/>
              <a:ext cx="837177" cy="8371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758071" y="1905929"/>
              <a:ext cx="2743200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758071" y="1905929"/>
              <a:ext cx="2743200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Important aspects:</a:t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01271" y="1905929"/>
              <a:ext cx="15930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4501271" y="1905929"/>
              <a:ext cx="15930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sz="11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Academic, social and emotional learning</a:t>
              </a:r>
              <a:endPara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-US" sz="11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Effective teaching approaches in heterogeneous classes</a:t>
              </a:r>
              <a:endPara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3808605"/>
              <a:ext cx="6096000" cy="1522140"/>
            </a:xfrm>
            <a:prstGeom prst="roundRect">
              <a:avLst>
                <a:gd name="adj" fmla="val 10000"/>
              </a:avLst>
            </a:prstGeom>
            <a:solidFill>
              <a:srgbClr val="32B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60447" y="4151086"/>
              <a:ext cx="837177" cy="83717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758071" y="3808605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758071" y="3808605"/>
              <a:ext cx="4336209" cy="152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75" tIns="161075" rIns="161075" bIns="161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-US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Relevant attitudes, knowledge and skills.</a:t>
              </a:r>
              <a:endParaRPr/>
            </a:p>
          </p:txBody>
        </p:sp>
      </p:grpSp>
      <p:pic>
        <p:nvPicPr>
          <p:cNvPr id="2" name="Audio 11">
            <a:extLst>
              <a:ext uri="{FF2B5EF4-FFF2-40B4-BE49-F238E27FC236}">
                <a16:creationId xmlns:a16="http://schemas.microsoft.com/office/drawing/2014/main" id="{F9069956-64CE-EFB2-5A37-28DA5007E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6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Cooperation with </a:t>
            </a: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Google Shape;189;p6"/>
          <p:cNvGrpSpPr/>
          <p:nvPr/>
        </p:nvGrpSpPr>
        <p:grpSpPr>
          <a:xfrm>
            <a:off x="4575348" y="1238824"/>
            <a:ext cx="6851302" cy="3628076"/>
            <a:chOff x="3348" y="467098"/>
            <a:chExt cx="6851302" cy="3628076"/>
          </a:xfrm>
        </p:grpSpPr>
        <p:sp>
          <p:nvSpPr>
            <p:cNvPr id="190" name="Google Shape;190;p6"/>
            <p:cNvSpPr/>
            <p:nvPr/>
          </p:nvSpPr>
          <p:spPr>
            <a:xfrm>
              <a:off x="3117577" y="2281137"/>
              <a:ext cx="622845" cy="6695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28A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117577" y="1611577"/>
              <a:ext cx="622845" cy="6695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328A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348" y="467098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3348" y="467098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The importance of teamwork.</a:t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348" y="1806217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3348" y="1806217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Important aspects: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740422" y="1136658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3740422" y="1136658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Cooperation with parents, families and other professionals</a:t>
              </a:r>
              <a:endParaRPr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740422" y="2475776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3740422" y="2475776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 b="1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Cooperation as the key to educational success</a:t>
              </a:r>
              <a:endParaRPr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348" y="3145335"/>
              <a:ext cx="3114228" cy="949839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3348" y="3145335"/>
              <a:ext cx="3114228" cy="94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None/>
              </a:pPr>
              <a:r>
                <a:rPr lang="en-US" sz="2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Relevant attitudes, knowledge and skills.</a:t>
              </a:r>
              <a:endParaRPr/>
            </a:p>
          </p:txBody>
        </p:sp>
      </p:grpSp>
      <p:pic>
        <p:nvPicPr>
          <p:cNvPr id="2" name="Audio 35">
            <a:extLst>
              <a:ext uri="{FF2B5EF4-FFF2-40B4-BE49-F238E27FC236}">
                <a16:creationId xmlns:a16="http://schemas.microsoft.com/office/drawing/2014/main" id="{8AB7A094-ABFC-C0A6-31D3-FFFC55BB1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0" y="0"/>
            <a:ext cx="12198352" cy="6438900"/>
          </a:xfrm>
          <a:custGeom>
            <a:avLst/>
            <a:gdLst/>
            <a:ahLst/>
            <a:cxnLst/>
            <a:rect l="l" t="t" r="r" b="b"/>
            <a:pathLst>
              <a:path w="12198352" h="6438900" extrusionOk="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7"/>
          <p:cNvSpPr/>
          <p:nvPr/>
        </p:nvSpPr>
        <p:spPr>
          <a:xfrm rot="-7782075">
            <a:off x="2322363" y="-118377"/>
            <a:ext cx="7900749" cy="9821966"/>
          </a:xfrm>
          <a:custGeom>
            <a:avLst/>
            <a:gdLst/>
            <a:ahLst/>
            <a:cxnLst/>
            <a:rect l="l" t="t" r="r" b="b"/>
            <a:pathLst>
              <a:path w="7900749" h="9821966" extrusionOk="0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Continuous personal professional </a:t>
            </a: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endParaRPr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" name="Google Shape;211;p7"/>
          <p:cNvGrpSpPr/>
          <p:nvPr/>
        </p:nvGrpSpPr>
        <p:grpSpPr>
          <a:xfrm>
            <a:off x="4572000" y="807956"/>
            <a:ext cx="6858000" cy="4489813"/>
            <a:chOff x="0" y="36230"/>
            <a:chExt cx="6858000" cy="4489813"/>
          </a:xfrm>
        </p:grpSpPr>
        <p:sp>
          <p:nvSpPr>
            <p:cNvPr id="212" name="Google Shape;212;p7"/>
            <p:cNvSpPr/>
            <p:nvPr/>
          </p:nvSpPr>
          <p:spPr>
            <a:xfrm>
              <a:off x="0" y="36230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2CB39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54298" y="90528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Lifelong learning and reflection.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0" y="1229174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33B38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54298" y="1283472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Important aspects:</a:t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0" y="2341479"/>
              <a:ext cx="685800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2341479"/>
              <a:ext cx="6858000" cy="10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35550" rIns="199125" bIns="355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Teachers </a:t>
              </a:r>
              <a:r>
                <a:rPr lang="en-US" sz="2200" b="1" i="1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as reflective </a:t>
              </a: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practitioners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venir"/>
                <a:buChar char="•"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Professional development as an ongoing process</a:t>
              </a:r>
              <a:endParaRPr sz="2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0" y="3413739"/>
              <a:ext cx="6858000" cy="1112304"/>
            </a:xfrm>
            <a:prstGeom prst="roundRect">
              <a:avLst>
                <a:gd name="adj" fmla="val 16667"/>
              </a:avLst>
            </a:prstGeom>
            <a:solidFill>
              <a:srgbClr val="39B46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54298" y="3468037"/>
              <a:ext cx="6749404" cy="100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en-US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Relevant attitudes, knowledge and skills.</a:t>
              </a:r>
              <a:endParaRPr/>
            </a:p>
          </p:txBody>
        </p:sp>
      </p:grpSp>
      <p:pic>
        <p:nvPicPr>
          <p:cNvPr id="2" name="Audio 17">
            <a:extLst>
              <a:ext uri="{FF2B5EF4-FFF2-40B4-BE49-F238E27FC236}">
                <a16:creationId xmlns:a16="http://schemas.microsoft.com/office/drawing/2014/main" id="{2CF99D55-F831-919A-974B-E59666941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GovInEd: Extension of TE4I values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762000" y="2286000"/>
            <a:ext cx="10667999" cy="3818082"/>
            <a:chOff x="0" y="0"/>
            <a:chExt cx="10667999" cy="3818082"/>
          </a:xfrm>
        </p:grpSpPr>
        <p:sp>
          <p:nvSpPr>
            <p:cNvPr id="228" name="Google Shape;228;p8"/>
            <p:cNvSpPr/>
            <p:nvPr/>
          </p:nvSpPr>
          <p:spPr>
            <a:xfrm>
              <a:off x="0" y="0"/>
              <a:ext cx="3818082" cy="381808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909041" y="0"/>
              <a:ext cx="8758958" cy="381808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1909041" y="0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00898" y="610893"/>
              <a:ext cx="3016285" cy="301628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909041" y="610893"/>
              <a:ext cx="8758958" cy="301628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1909041" y="610893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Extension of the values: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Building on TE4I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801797" y="1221786"/>
              <a:ext cx="2214488" cy="221448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1909041" y="1221786"/>
              <a:ext cx="8758958" cy="221448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8"/>
            <p:cNvSpPr txBox="1"/>
            <p:nvPr/>
          </p:nvSpPr>
          <p:spPr>
            <a:xfrm>
              <a:off x="1909041" y="1221786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Appreciation: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Diversity of all stakeholders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202696" y="1832679"/>
              <a:ext cx="1412690" cy="141269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909041" y="1832679"/>
              <a:ext cx="8758958" cy="141269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8"/>
            <p:cNvSpPr txBox="1"/>
            <p:nvPr/>
          </p:nvSpPr>
          <p:spPr>
            <a:xfrm>
              <a:off x="1909041" y="1832679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Support &amp; collaboration: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learners, teachers, parents, professionals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603594" y="2443573"/>
              <a:ext cx="610893" cy="61089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909041" y="2443573"/>
              <a:ext cx="8758958" cy="61089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1909041" y="2443573"/>
              <a:ext cx="8758958" cy="610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venir"/>
                <a:buNone/>
              </a:pPr>
              <a:r>
                <a:rPr lang="en-US" sz="19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Promoting further development: </a:t>
              </a: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personally and professionally for everyone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243" name="Google Shape;243;p8" descr="Hom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208" y="879093"/>
            <a:ext cx="987287" cy="92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26">
            <a:extLst>
              <a:ext uri="{FF2B5EF4-FFF2-40B4-BE49-F238E27FC236}">
                <a16:creationId xmlns:a16="http://schemas.microsoft.com/office/drawing/2014/main" id="{01BE51E3-06F7-9AD5-9A6D-98C8974DF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-8" y="762007"/>
            <a:ext cx="5948806" cy="6095979"/>
          </a:xfrm>
          <a:custGeom>
            <a:avLst/>
            <a:gdLst/>
            <a:ahLst/>
            <a:cxnLst/>
            <a:rect l="l" t="t" r="r" b="b"/>
            <a:pathLst>
              <a:path w="5948806" h="6095979" extrusionOk="0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9"/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76DC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1" name="Google Shape;251;p9" descr="Educational Policy and Governance - GovIn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99" y="3124194"/>
            <a:ext cx="3810001" cy="213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9"/>
          <p:cNvGrpSpPr/>
          <p:nvPr/>
        </p:nvGrpSpPr>
        <p:grpSpPr>
          <a:xfrm>
            <a:off x="7314015" y="1983726"/>
            <a:ext cx="3132431" cy="4109750"/>
            <a:chOff x="983553" y="2524"/>
            <a:chExt cx="3132431" cy="4109750"/>
          </a:xfrm>
        </p:grpSpPr>
        <p:sp>
          <p:nvSpPr>
            <p:cNvPr id="253" name="Google Shape;253;p9"/>
            <p:cNvSpPr/>
            <p:nvPr/>
          </p:nvSpPr>
          <p:spPr>
            <a:xfrm>
              <a:off x="983553" y="2524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1610039" y="2524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GovInEd: Multi-level governance strategies for systemic change.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983553" y="1430913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1610039" y="1430913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Integration of universities, political decision-makers, schools and communities.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983553" y="2859302"/>
              <a:ext cx="3132431" cy="125297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1610039" y="2859302"/>
              <a:ext cx="1879459" cy="12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venir"/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Goal: Create an inclusive educational environment.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858000" y="762000"/>
            <a:ext cx="4572000" cy="12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GovInEd: Further development</a:t>
            </a:r>
            <a:endParaRPr/>
          </a:p>
        </p:txBody>
      </p:sp>
      <p:pic>
        <p:nvPicPr>
          <p:cNvPr id="2" name="Audio 23">
            <a:extLst>
              <a:ext uri="{FF2B5EF4-FFF2-40B4-BE49-F238E27FC236}">
                <a16:creationId xmlns:a16="http://schemas.microsoft.com/office/drawing/2014/main" id="{4739BF68-72C7-6FA8-7F9B-6E40E9F22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1D3326"/>
      </a:dk2>
      <a:lt2>
        <a:srgbClr val="E8E3E2"/>
      </a:lt2>
      <a:accent1>
        <a:srgbClr val="42AFCE"/>
      </a:accent1>
      <a:accent2>
        <a:srgbClr val="2EB49B"/>
      </a:accent2>
      <a:accent3>
        <a:srgbClr val="3AB66A"/>
      </a:accent3>
      <a:accent4>
        <a:srgbClr val="33BA2F"/>
      </a:accent4>
      <a:accent5>
        <a:srgbClr val="6EB239"/>
      </a:accent5>
      <a:accent6>
        <a:srgbClr val="99AB2B"/>
      </a:accent6>
      <a:hlink>
        <a:srgbClr val="BF5C3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436</Words>
  <Application>Microsoft Macintosh PowerPoint</Application>
  <PresentationFormat>Widescreen</PresentationFormat>
  <Paragraphs>56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</vt:lpstr>
      <vt:lpstr>Noto Sans Symbols</vt:lpstr>
      <vt:lpstr>Times New Roman</vt:lpstr>
      <vt:lpstr>PebbleVTI</vt:lpstr>
      <vt:lpstr>From Teacher Education for Inclusion to Govined: evolution of a project</vt:lpstr>
      <vt:lpstr>Introduction to the TE4I project </vt:lpstr>
      <vt:lpstr>The competency model for inclusive teachers </vt:lpstr>
      <vt:lpstr>Valuing the diversity of learners </vt:lpstr>
      <vt:lpstr>Support for all learners </vt:lpstr>
      <vt:lpstr>Cooperation with others </vt:lpstr>
      <vt:lpstr>Continuous personal professional development </vt:lpstr>
      <vt:lpstr>GovInEd: Extension of TE4I values</vt:lpstr>
      <vt:lpstr>GovInEd: Further development</vt:lpstr>
      <vt:lpstr>GovInEd: Actors and processes in inclusive education</vt:lpstr>
      <vt:lpstr>Vision for GovInEd: Shaping an inclusive educational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stefania torri</dc:creator>
  <cp:keywords>, docId:DFABE3C2232B2591D433470AE31F09CD</cp:keywords>
  <cp:lastModifiedBy>Autenrieth, Nina</cp:lastModifiedBy>
  <cp:revision>2</cp:revision>
  <dcterms:created xsi:type="dcterms:W3CDTF">2024-08-12T06:33:27Z</dcterms:created>
  <dcterms:modified xsi:type="dcterms:W3CDTF">2024-11-24T18:01:51Z</dcterms:modified>
</cp:coreProperties>
</file>